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273" r:id="rId20"/>
    <p:sldId id="275" r:id="rId21"/>
    <p:sldId id="397" r:id="rId22"/>
    <p:sldId id="276" r:id="rId23"/>
    <p:sldId id="277" r:id="rId24"/>
    <p:sldId id="307" r:id="rId25"/>
    <p:sldId id="278" r:id="rId26"/>
    <p:sldId id="279" r:id="rId27"/>
    <p:sldId id="396" r:id="rId28"/>
    <p:sldId id="280" r:id="rId29"/>
    <p:sldId id="295" r:id="rId30"/>
    <p:sldId id="398" r:id="rId31"/>
    <p:sldId id="282" r:id="rId32"/>
    <p:sldId id="283" r:id="rId33"/>
    <p:sldId id="284" r:id="rId34"/>
    <p:sldId id="285" r:id="rId35"/>
    <p:sldId id="287" r:id="rId36"/>
    <p:sldId id="288" r:id="rId37"/>
    <p:sldId id="299" r:id="rId38"/>
    <p:sldId id="286" r:id="rId39"/>
    <p:sldId id="289" r:id="rId40"/>
    <p:sldId id="291" r:id="rId41"/>
    <p:sldId id="292" r:id="rId42"/>
    <p:sldId id="293" r:id="rId43"/>
    <p:sldId id="294" r:id="rId44"/>
    <p:sldId id="296" r:id="rId45"/>
    <p:sldId id="297" r:id="rId46"/>
    <p:sldId id="300" r:id="rId47"/>
    <p:sldId id="298" r:id="rId48"/>
    <p:sldId id="306" r:id="rId49"/>
    <p:sldId id="305" r:id="rId50"/>
    <p:sldId id="302" r:id="rId51"/>
    <p:sldId id="303" r:id="rId52"/>
    <p:sldId id="304" r:id="rId53"/>
    <p:sldId id="308" r:id="rId54"/>
    <p:sldId id="309" r:id="rId55"/>
    <p:sldId id="313" r:id="rId56"/>
    <p:sldId id="314" r:id="rId57"/>
    <p:sldId id="315" r:id="rId58"/>
    <p:sldId id="310" r:id="rId59"/>
    <p:sldId id="311" r:id="rId60"/>
    <p:sldId id="312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34" r:id="rId73"/>
    <p:sldId id="326" r:id="rId74"/>
    <p:sldId id="328" r:id="rId75"/>
    <p:sldId id="329" r:id="rId76"/>
    <p:sldId id="330" r:id="rId77"/>
    <p:sldId id="331" r:id="rId78"/>
    <p:sldId id="332" r:id="rId79"/>
    <p:sldId id="333" r:id="rId80"/>
    <p:sldId id="335" r:id="rId81"/>
    <p:sldId id="336" r:id="rId82"/>
    <p:sldId id="337" r:id="rId83"/>
    <p:sldId id="338" r:id="rId84"/>
    <p:sldId id="339" r:id="rId85"/>
    <p:sldId id="341" r:id="rId86"/>
    <p:sldId id="340" r:id="rId87"/>
    <p:sldId id="355" r:id="rId88"/>
    <p:sldId id="342" r:id="rId89"/>
    <p:sldId id="344" r:id="rId90"/>
    <p:sldId id="345" r:id="rId91"/>
    <p:sldId id="346" r:id="rId92"/>
    <p:sldId id="356" r:id="rId93"/>
    <p:sldId id="357" r:id="rId94"/>
    <p:sldId id="351" r:id="rId95"/>
    <p:sldId id="350" r:id="rId96"/>
    <p:sldId id="348" r:id="rId97"/>
    <p:sldId id="347" r:id="rId98"/>
    <p:sldId id="349" r:id="rId99"/>
    <p:sldId id="352" r:id="rId100"/>
    <p:sldId id="353" r:id="rId101"/>
    <p:sldId id="354" r:id="rId102"/>
    <p:sldId id="358" r:id="rId103"/>
    <p:sldId id="388" r:id="rId104"/>
    <p:sldId id="389" r:id="rId105"/>
    <p:sldId id="391" r:id="rId106"/>
    <p:sldId id="390" r:id="rId107"/>
    <p:sldId id="393" r:id="rId108"/>
    <p:sldId id="395" r:id="rId109"/>
    <p:sldId id="359" r:id="rId110"/>
    <p:sldId id="392" r:id="rId111"/>
    <p:sldId id="394" r:id="rId112"/>
    <p:sldId id="360" r:id="rId113"/>
    <p:sldId id="382" r:id="rId114"/>
    <p:sldId id="362" r:id="rId115"/>
    <p:sldId id="363" r:id="rId116"/>
    <p:sldId id="375" r:id="rId117"/>
    <p:sldId id="365" r:id="rId118"/>
    <p:sldId id="364" r:id="rId119"/>
    <p:sldId id="368" r:id="rId120"/>
    <p:sldId id="369" r:id="rId121"/>
    <p:sldId id="367" r:id="rId122"/>
    <p:sldId id="366" r:id="rId123"/>
    <p:sldId id="370" r:id="rId124"/>
    <p:sldId id="371" r:id="rId125"/>
    <p:sldId id="372" r:id="rId126"/>
    <p:sldId id="383" r:id="rId127"/>
    <p:sldId id="373" r:id="rId128"/>
    <p:sldId id="384" r:id="rId129"/>
    <p:sldId id="374" r:id="rId130"/>
    <p:sldId id="376" r:id="rId131"/>
    <p:sldId id="378" r:id="rId132"/>
    <p:sldId id="377" r:id="rId133"/>
    <p:sldId id="381" r:id="rId134"/>
    <p:sldId id="379" r:id="rId135"/>
    <p:sldId id="380" r:id="rId136"/>
    <p:sldId id="385" r:id="rId137"/>
    <p:sldId id="386" r:id="rId138"/>
    <p:sldId id="387" r:id="rId13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7" autoAdjust="0"/>
  </p:normalViewPr>
  <p:slideViewPr>
    <p:cSldViewPr snapToGrid="0">
      <p:cViewPr varScale="1">
        <p:scale>
          <a:sx n="98" d="100"/>
          <a:sy n="98" d="100"/>
        </p:scale>
        <p:origin x="6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41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6459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723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781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0041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526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23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92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589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923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89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</p:txBody>
      </p:sp>
    </p:spTree>
    <p:extLst>
      <p:ext uri="{BB962C8B-B14F-4D97-AF65-F5344CB8AC3E}">
        <p14:creationId xmlns:p14="http://schemas.microsoft.com/office/powerpoint/2010/main" val="3509038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two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1953489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" y="535359"/>
            <a:ext cx="10080625" cy="425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Atari stuff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Two papers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2013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End to end deep reinforcement learning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generalize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Same algorithm, network structure and parameters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First step towards a general </a:t>
            </a:r>
            <a:r>
              <a:rPr lang="en-GB" dirty="0" err="1">
                <a:latin typeface="Noto Sans CJK JP Light"/>
              </a:rPr>
              <a:t>articifial</a:t>
            </a:r>
            <a:r>
              <a:rPr lang="en-GB" dirty="0">
                <a:latin typeface="Noto Sans CJK JP Light"/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Reward counting!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controls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Especially when combined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r>
              <a:rPr lang="en-GB" dirty="0">
                <a:latin typeface="Noto Sans CJK JP Light"/>
              </a:rPr>
              <a:t>!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target 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memory of last 1 million frames</a:t>
            </a:r>
          </a:p>
          <a:p>
            <a:r>
              <a:rPr lang="en-US" dirty="0"/>
              <a:t>network trained using batches of 32-64 random samples</a:t>
            </a:r>
          </a:p>
          <a:p>
            <a:r>
              <a:rPr lang="en-US" dirty="0"/>
              <a:t>averaging of behavior distribution</a:t>
            </a:r>
          </a:p>
          <a:p>
            <a:r>
              <a:rPr lang="en-US" dirty="0"/>
              <a:t>data efficiency (reuse experience multiple times)</a:t>
            </a:r>
          </a:p>
          <a:p>
            <a:r>
              <a:rPr lang="en-US" dirty="0"/>
              <a:t>avoids the correlation of s to s’ (within trajectory)</a:t>
            </a:r>
          </a:p>
          <a:p>
            <a:r>
              <a:rPr lang="en-US" dirty="0"/>
              <a:t>allows seeding with human expert experience</a:t>
            </a: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Identical Q-network with frozen weights – used to create target</a:t>
            </a:r>
          </a:p>
          <a:p>
            <a:r>
              <a:rPr lang="en-US" dirty="0"/>
              <a:t>Every t steps (10,000 – 100,000), parameters from main Q copied to target</a:t>
            </a:r>
          </a:p>
          <a:p>
            <a:r>
              <a:rPr lang="en-US" dirty="0"/>
              <a:t>More stable training – no longer bootstrapping from the same function, but from an old &amp; fixed version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br>
              <a:rPr lang="en-US" dirty="0"/>
            </a:b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579F2-796A-4DF0-9A47-922912FB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" y="1674946"/>
            <a:ext cx="10080625" cy="53641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May not be realistic in practice!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5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the argmax across all actions)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limited to deterministic policies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We then change our parameters (weights) along the gradient that maximizes future expected discounted return</a:t>
            </a: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helps with exploration &amp; non-stationary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A1CAE8-833E-4645-BEE2-DC3FE637CA2D}"/>
              </a:ext>
            </a:extLst>
          </p:cNvPr>
          <p:cNvSpPr txBox="1">
            <a:spLocks/>
          </p:cNvSpPr>
          <p:nvPr/>
        </p:nvSpPr>
        <p:spPr>
          <a:xfrm>
            <a:off x="6070059" y="1769040"/>
            <a:ext cx="3505579" cy="5572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</a:t>
            </a:r>
            <a:r>
              <a:rPr lang="en-US" sz="2800" baseline="-250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10 min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a2) = 5 min</a:t>
            </a:r>
          </a:p>
          <a:p>
            <a:pPr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Vs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π(s)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Less sample efficient (value function methods extract more information from the data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probable was the action (for our current policy)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good was that action 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ie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the return)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Increase the probability for good paths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Decrease the probability of bad actions</a:t>
            </a:r>
          </a:p>
        </p:txBody>
      </p:sp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Our gradient depends on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how likely an action was for that policy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the magnitude of the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 –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difference methods to approximate the returns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 (AC3)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/>
              <a:t>Policy gradients</a:t>
            </a:r>
          </a:p>
          <a:p>
            <a:pPr lvl="0" algn="ctr"/>
            <a:r>
              <a:rPr lang="en-GB" sz="2000"/>
              <a:t>Parameterize a policy</a:t>
            </a:r>
          </a:p>
          <a:p>
            <a:pPr lvl="0" algn="ctr"/>
            <a:r>
              <a:rPr lang="en-GB" sz="200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 =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 = using multiple layers to approximate/parameterize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approximation/parametrization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</a:t>
            </a:r>
          </a:p>
          <a:p>
            <a:r>
              <a:rPr lang="en-US" sz="2400" dirty="0"/>
              <a:t>nomenclature &amp; definitions</a:t>
            </a:r>
          </a:p>
          <a:p>
            <a:r>
              <a:rPr lang="en-US" sz="2400" dirty="0"/>
              <a:t>background &amp; terminology</a:t>
            </a:r>
          </a:p>
          <a:p>
            <a:endParaRPr lang="en-US" sz="2400" dirty="0"/>
          </a:p>
          <a:p>
            <a:r>
              <a:rPr lang="en-US" sz="2400" dirty="0"/>
              <a:t>two</a:t>
            </a:r>
          </a:p>
          <a:p>
            <a:r>
              <a:rPr lang="en-US" sz="2400" dirty="0"/>
              <a:t>introduction to reinforcement learning</a:t>
            </a:r>
          </a:p>
          <a:p>
            <a:r>
              <a:rPr lang="en-US" sz="2400" dirty="0"/>
              <a:t>Markov Decision Processes</a:t>
            </a:r>
          </a:p>
          <a:p>
            <a:endParaRPr lang="en-US" sz="2400" dirty="0"/>
          </a:p>
          <a:p>
            <a:r>
              <a:rPr lang="en-US" sz="2400" dirty="0"/>
              <a:t>three - value functions</a:t>
            </a:r>
          </a:p>
          <a:p>
            <a:r>
              <a:rPr lang="en-US" sz="2400" dirty="0"/>
              <a:t>Approximation using dynamic programming, Monte Carlo &amp; temporal difference methods</a:t>
            </a:r>
          </a:p>
          <a:p>
            <a:r>
              <a:rPr lang="en-US" sz="2400" dirty="0"/>
              <a:t>DeepMind 2013 &amp; 2015 Atari Deep Q-Learning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four - policy gradients</a:t>
            </a:r>
          </a:p>
          <a:p>
            <a:r>
              <a:rPr lang="en-US" sz="2400" dirty="0"/>
              <a:t>Actor-Critic</a:t>
            </a:r>
          </a:p>
          <a:p>
            <a:r>
              <a:rPr lang="en-US" sz="2400" dirty="0"/>
              <a:t>AlphaGo</a:t>
            </a:r>
            <a:endParaRPr lang="en-GB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Data is generated by the learner</a:t>
            </a:r>
          </a:p>
          <a:p>
            <a:pPr lvl="1">
              <a:buNone/>
            </a:pPr>
            <a:r>
              <a:rPr lang="en-GB" sz="2800" dirty="0"/>
              <a:t>supervised learning = only as good as the dataset</a:t>
            </a:r>
          </a:p>
          <a:p>
            <a:pPr lvl="1">
              <a:buNone/>
            </a:pPr>
            <a:r>
              <a:rPr lang="en-GB" sz="2800" dirty="0"/>
              <a:t>reinforcement learning = can generate more data by sampling the environment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Data is the agent’s </a:t>
            </a:r>
            <a:r>
              <a:rPr lang="en-GB" b="1" dirty="0">
                <a:solidFill>
                  <a:srgbClr val="92D050"/>
                </a:solidFill>
              </a:rPr>
              <a:t>experience </a:t>
            </a:r>
            <a:r>
              <a:rPr lang="en-GB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1"/>
            <a:endParaRPr lang="en-GB" dirty="0"/>
          </a:p>
          <a:p>
            <a:pPr lvl="0">
              <a:buNone/>
            </a:pPr>
            <a:r>
              <a:rPr lang="en-GB" dirty="0"/>
              <a:t>It’s not clear what we should do with this dataset!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 anchor="ctr"/>
          <a:lstStyle/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….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s’)]</a:t>
            </a:r>
          </a:p>
        </p:txBody>
      </p:sp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 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r>
              <a:rPr lang="en-US" dirty="0"/>
              <a:t>Possible to learn online?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(</a:t>
            </a:r>
            <a:r>
              <a:rPr lang="en-US" dirty="0" err="1"/>
              <a:t>ie</a:t>
            </a:r>
            <a:r>
              <a:rPr lang="en-US" dirty="0"/>
              <a:t> experience)</a:t>
            </a:r>
          </a:p>
          <a:p>
            <a:pPr lvl="0">
              <a:buNone/>
            </a:pPr>
            <a:r>
              <a:rPr lang="en-US" dirty="0"/>
              <a:t>Do we only learn once or can we learn from it again</a:t>
            </a:r>
          </a:p>
          <a:p>
            <a:pPr lvl="0">
              <a:buNone/>
            </a:pPr>
            <a:r>
              <a:rPr lang="en-US" dirty="0"/>
              <a:t>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dirty="0"/>
              <a:t>Learn a value function, learn a environment model </a:t>
            </a:r>
            <a:r>
              <a:rPr lang="en-US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prediction/decision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P(s’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| s, a)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3525280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b="1" dirty="0">
                <a:solidFill>
                  <a:srgbClr val="92D050"/>
                </a:solidFill>
                <a:ea typeface="+mn-ea"/>
                <a:cs typeface="+mn-cs"/>
              </a:rPr>
              <a:t> maximize expected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</a:t>
            </a:r>
            <a:r>
              <a:rPr lang="en-GB" sz="2800" dirty="0"/>
              <a:t>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s’, r</a:t>
            </a:r>
            <a:r>
              <a:rPr lang="en-GB" sz="2800" b="1" i="1" dirty="0">
                <a:solidFill>
                  <a:schemeClr val="accent6"/>
                </a:solidFill>
              </a:rPr>
              <a:t>  </a:t>
            </a:r>
            <a:r>
              <a:rPr lang="en-GB" sz="2800" b="1" dirty="0">
                <a:solidFill>
                  <a:schemeClr val="accent6"/>
                </a:solidFill>
              </a:rPr>
              <a:t>from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</a:t>
            </a:r>
            <a:r>
              <a:rPr lang="en-GB" sz="2800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800" dirty="0">
                <a:solidFill>
                  <a:srgbClr val="000000"/>
                </a:solidFill>
              </a:rPr>
              <a:t>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36C5C-C0E9-4599-B603-9CC906DBA0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39"/>
            <a:ext cx="907164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GB" sz="2400" dirty="0"/>
              <a:t>=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s’    </a:t>
            </a:r>
            <a:r>
              <a:rPr lang="en-GB" sz="2400" dirty="0"/>
              <a:t>=  next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400" dirty="0"/>
              <a:t>     = action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     </a:t>
            </a:r>
            <a:r>
              <a:rPr lang="en-GB" sz="2400" dirty="0"/>
              <a:t>= reward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GB" sz="2400" dirty="0"/>
              <a:t>    = discounted return after t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  </a:t>
            </a:r>
            <a:r>
              <a:rPr lang="en-GB" sz="2400" dirty="0"/>
              <a:t>    = discount factor 	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Experience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0"/>
            <a:r>
              <a:rPr lang="en-GB" sz="2400" dirty="0"/>
              <a:t>Markov Decision Process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P, R,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H)  </a:t>
            </a:r>
          </a:p>
          <a:p>
            <a:pPr lvl="0"/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82B8-9514-4756-A059-00FF5189D6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84000" y="1805400"/>
            <a:ext cx="475200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a|s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       </a:t>
            </a:r>
            <a:r>
              <a:rPr lang="en-GB" sz="2400" dirty="0"/>
              <a:t>= policy 	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 </a:t>
            </a:r>
            <a:r>
              <a:rPr lang="en-GB" sz="2400" dirty="0"/>
              <a:t>	        = optimal policy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/>
              <a:t>	        = value function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r>
              <a:rPr lang="en-GB" sz="2400" dirty="0"/>
              <a:t>= action-value function</a:t>
            </a:r>
          </a:p>
          <a:p>
            <a:pPr lvl="0"/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w</a:t>
            </a:r>
            <a:r>
              <a:rPr lang="en-GB" sz="2400" dirty="0"/>
              <a:t>	        =  function parameters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E(x)</a:t>
            </a:r>
            <a:r>
              <a:rPr lang="en-GB" sz="2400" dirty="0"/>
              <a:t>	        =  expectation of </a:t>
            </a:r>
            <a:r>
              <a:rPr lang="en-GB" sz="2400" i="1" dirty="0"/>
              <a:t>x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/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taking action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(for a given policy)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It’s a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(after we have learnt it)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for all possible actions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 r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57053" y="4641630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57053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59786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54320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522386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919653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919653" y="5565654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37879" y="7028769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35147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32414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717963" y="5661907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B63A-12A5-43FE-B521-136F210713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Expectation</a:t>
            </a:r>
            <a:r>
              <a:rPr lang="en-GB" sz="2400" dirty="0"/>
              <a:t>     = mean (weighted average of all possible values)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Conditionals</a:t>
            </a:r>
            <a:r>
              <a:rPr lang="en-GB" sz="2400" dirty="0"/>
              <a:t>   = probability of one thing given another</a:t>
            </a:r>
          </a:p>
          <a:p>
            <a:pPr lvl="1"/>
            <a:r>
              <a:rPr lang="en-GB" sz="2400" dirty="0"/>
              <a:t>P(s’|</a:t>
            </a:r>
            <a:r>
              <a:rPr lang="en-GB" sz="2400" dirty="0" err="1"/>
              <a:t>s,a</a:t>
            </a:r>
            <a:r>
              <a:rPr lang="en-GB" sz="2400" dirty="0"/>
              <a:t>) = probability of next state, given state &amp; action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R(s, a, s’) = reward received after being in state s, taking 			 		    action a, ending up in next state s’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π(</a:t>
            </a:r>
            <a:r>
              <a:rPr lang="en-GB" sz="2400" dirty="0" err="1"/>
              <a:t>a|s</a:t>
            </a:r>
            <a:r>
              <a:rPr lang="en-GB" sz="2400" dirty="0"/>
              <a:t>)	= action a chosen by policy π in state s</a:t>
            </a:r>
          </a:p>
          <a:p>
            <a:pPr lvl="1"/>
            <a:r>
              <a:rPr lang="en-GB" sz="2400" dirty="0"/>
              <a:t> </a:t>
            </a:r>
          </a:p>
          <a:p>
            <a:pPr lvl="1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4013" y="284540"/>
            <a:ext cx="4541626" cy="7059536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Recursive relationship between states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value of being in state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=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reward we get after leaving state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+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γV</a:t>
            </a: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(s’)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discounted value of next state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Create a </a:t>
            </a:r>
            <a:r>
              <a:rPr lang="en-GB" b="1" dirty="0">
                <a:solidFill>
                  <a:schemeClr val="accent6"/>
                </a:solidFill>
              </a:rPr>
              <a:t>bootstrapped target </a:t>
            </a:r>
            <a:r>
              <a:rPr lang="en-GB" dirty="0">
                <a:solidFill>
                  <a:schemeClr val="tx1"/>
                </a:solidFill>
              </a:rPr>
              <a:t>to improve value function approximations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target is used by supervised learners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improve our approximation by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min(approximation – function output)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min(r + Q(</a:t>
            </a:r>
            <a:r>
              <a:rPr lang="en-GB" sz="2800" dirty="0" err="1">
                <a:solidFill>
                  <a:schemeClr val="tx1"/>
                </a:solidFill>
              </a:rPr>
              <a:t>s’,a</a:t>
            </a:r>
            <a:r>
              <a:rPr lang="en-GB" sz="2800" dirty="0">
                <a:solidFill>
                  <a:schemeClr val="tx1"/>
                </a:solidFill>
              </a:rPr>
              <a:t>)          – Q(</a:t>
            </a:r>
            <a:r>
              <a:rPr lang="en-GB" sz="2800" dirty="0" err="1">
                <a:solidFill>
                  <a:schemeClr val="tx1"/>
                </a:solidFill>
              </a:rPr>
              <a:t>s,a</a:t>
            </a:r>
            <a:r>
              <a:rPr lang="en-GB" sz="2800" dirty="0">
                <a:solidFill>
                  <a:schemeClr val="tx1"/>
                </a:solidFill>
              </a:rPr>
              <a:t>))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therefore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1 – improving our approximation of the value function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2 –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essentially just favour the best action (usually with an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argmax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Imagine we had access to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state transition probabilities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the reward function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How would you use this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>
                <a:solidFill>
                  <a:schemeClr val="tx1"/>
                </a:solidFill>
              </a:rPr>
              <a:t>for value function approximation?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answer = use 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rewards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92D05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estimate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r>
              <a:rPr lang="en-GB" dirty="0">
                <a:solidFill>
                  <a:schemeClr val="tx1"/>
                </a:solidFill>
              </a:rPr>
              <a:t> depends 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policy (what action we pick in state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environment dynamics (state &amp; reward transitions)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estimate of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V(s’)</a:t>
            </a:r>
            <a:r>
              <a:rPr lang="en-GB" sz="2800" dirty="0">
                <a:solidFill>
                  <a:schemeClr val="tx1"/>
                </a:solidFill>
              </a:rPr>
              <a:t> (bootstrapping)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endParaRPr lang="en-US" sz="2800" dirty="0"/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expected 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</a:t>
            </a:r>
            <a:r>
              <a:rPr lang="en-GB" sz="2000" dirty="0" err="1"/>
              <a:t>va;ie</a:t>
            </a:r>
            <a:endParaRPr lang="en-GB" sz="2000" dirty="0"/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</a:t>
            </a:r>
          </a:p>
          <a:p>
            <a:pPr lvl="0"/>
            <a:r>
              <a:rPr lang="en-GB" sz="2000" dirty="0"/>
              <a:t>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Estimate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bootstrap the approx. of V(s) using V(s’)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dynamic programming</a:t>
            </a: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Sample</a:t>
            </a:r>
            <a:r>
              <a:rPr lang="en-GB" dirty="0">
                <a:solidFill>
                  <a:schemeClr val="tx1"/>
                </a:solidFill>
              </a:rPr>
              <a:t> from experienced trajectories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Monte Carlo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TD(0)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700A-783B-4B6F-8E66-F0BF1564C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In reinforcement learning bootstrapping refers to using a function recursively – using it to </a:t>
            </a:r>
            <a:r>
              <a:rPr lang="en-GB" sz="2400" b="1" dirty="0">
                <a:solidFill>
                  <a:srgbClr val="92D050"/>
                </a:solidFill>
              </a:rPr>
              <a:t>improve or approximate itself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The </a:t>
            </a:r>
            <a:r>
              <a:rPr lang="en-GB" sz="2400" b="1" dirty="0">
                <a:solidFill>
                  <a:srgbClr val="92D050"/>
                </a:solidFill>
              </a:rPr>
              <a:t>Bellman Equation </a:t>
            </a:r>
            <a:r>
              <a:rPr lang="en-GB" sz="2400" dirty="0"/>
              <a:t>is a bootstrapped function 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V(s) = r + γ Q(s’)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= r + γ 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s’,a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We can use bootstrapping to learn value functions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DeepMind Atari work developed DQN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(we will cover later in the Atari paper review)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target networks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Off policy learning – to free behaviour policy from target policy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Function approximation – scalability &amp; generalization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Bootstrapping –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instability &amp; divergence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i="1" dirty="0">
                <a:solidFill>
                  <a:schemeClr val="tx1"/>
                </a:solidFill>
                <a:latin typeface="Noto Sans CJK JP Light"/>
              </a:rPr>
              <a:t>Take </a:t>
            </a:r>
            <a:r>
              <a:rPr lang="en-GB" i="1" dirty="0" err="1">
                <a:solidFill>
                  <a:schemeClr val="tx1"/>
                </a:solidFill>
                <a:latin typeface="Noto Sans CJK JP Light"/>
              </a:rPr>
              <a:t>fromLi</a:t>
            </a:r>
            <a:r>
              <a:rPr lang="en-GB" i="1" dirty="0">
                <a:solidFill>
                  <a:schemeClr val="tx1"/>
                </a:solidFill>
                <a:latin typeface="Noto Sans CJK JP Ligh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99841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</p:txBody>
      </p:sp>
    </p:spTree>
    <p:extLst>
      <p:ext uri="{BB962C8B-B14F-4D97-AF65-F5344CB8AC3E}">
        <p14:creationId xmlns:p14="http://schemas.microsoft.com/office/powerpoint/2010/main" val="31459438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but if it works, works really well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because we take the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policies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15238601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/>
              <a:t>vs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Both model future expected discounted return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Which is more useful?</a:t>
            </a:r>
          </a:p>
          <a:p>
            <a:pPr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V(s)</a:t>
            </a: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tells us how good a state is</a:t>
            </a:r>
          </a:p>
          <a:p>
            <a:pPr>
              <a:buNone/>
            </a:pP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Doesn’t tell us how to get there!</a:t>
            </a:r>
          </a:p>
          <a:p>
            <a:pPr>
              <a:buNone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r>
              <a:rPr lang="en-GB" dirty="0">
                <a:latin typeface="Noto Sans CJK JP Light"/>
                <a:ea typeface="Cambria Math" panose="02040503050406030204" pitchFamily="18" charset="0"/>
              </a:rPr>
              <a:t> tells us </a:t>
            </a:r>
            <a:r>
              <a:rPr lang="en-GB" b="1" dirty="0">
                <a:solidFill>
                  <a:schemeClr val="accent6"/>
                </a:solidFill>
              </a:rPr>
              <a:t>how good an action is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088564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&amp; action (take by policy)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+ max across all possible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117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use of the max allows Q-Learning to learn off-policy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i.e. to learn the optimal policy while following a sub-optimal policy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the maximum is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aggressive – this can be a problem when we are sharing weights between actions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positively biased</a:t>
            </a:r>
          </a:p>
        </p:txBody>
      </p:sp>
    </p:spTree>
    <p:extLst>
      <p:ext uri="{BB962C8B-B14F-4D97-AF65-F5344CB8AC3E}">
        <p14:creationId xmlns:p14="http://schemas.microsoft.com/office/powerpoint/2010/main" val="571264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(put a picture in here)</a:t>
            </a:r>
          </a:p>
        </p:txBody>
      </p:sp>
    </p:spTree>
    <p:extLst>
      <p:ext uri="{BB962C8B-B14F-4D97-AF65-F5344CB8AC3E}">
        <p14:creationId xmlns:p14="http://schemas.microsoft.com/office/powerpoint/2010/main" val="40134086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4406</Words>
  <Application>Microsoft Office PowerPoint</Application>
  <PresentationFormat>Custom</PresentationFormat>
  <Paragraphs>1093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PowerPoint Presentation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Value functions</vt:lpstr>
      <vt:lpstr>Value function approximation</vt:lpstr>
      <vt:lpstr>Richard Bellman</vt:lpstr>
      <vt:lpstr>What happens if we combine a value function with the Bellman equation   V_π (s)=∑_(k=0)^∞▒〖γ^k r_(t+k+1) 〗   G_π (s)=r+γG_π (s)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Deadly triad</vt:lpstr>
      <vt:lpstr>Deadly triad</vt:lpstr>
      <vt:lpstr>Q-Learning</vt:lpstr>
      <vt:lpstr>V(s) vs Q(s, a)</vt:lpstr>
      <vt:lpstr>SARSA &amp; Q-Learning</vt:lpstr>
      <vt:lpstr>SARSA &amp; Q-Learning</vt:lpstr>
      <vt:lpstr>Maximization bias</vt:lpstr>
      <vt:lpstr>Maximization bias</vt:lpstr>
      <vt:lpstr>Maximization bias</vt:lpstr>
      <vt:lpstr>Double Q-Learning</vt:lpstr>
      <vt:lpstr>PowerPoint Presentation</vt:lpstr>
      <vt:lpstr>Atari stuff</vt:lpstr>
      <vt:lpstr>Significance</vt:lpstr>
      <vt:lpstr>Reinforcement learning to play Atari</vt:lpstr>
      <vt:lpstr>Problems with Q-Learning</vt:lpstr>
      <vt:lpstr>Experience replay</vt:lpstr>
      <vt:lpstr>Target network</vt:lpstr>
      <vt:lpstr>PowerPoint Presentation</vt:lpstr>
      <vt:lpstr>Value function approximation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stability</vt:lpstr>
      <vt:lpstr>Motivations – optimize return directly</vt:lpstr>
      <vt:lpstr>Motivations for policy gradients</vt:lpstr>
      <vt:lpstr>Policy gradients</vt:lpstr>
      <vt:lpstr>Parameterizing policies - discrete</vt:lpstr>
      <vt:lpstr>Parameterizing policies - continuous</vt:lpstr>
      <vt:lpstr>Policy Gradient Theorem</vt:lpstr>
      <vt:lpstr>Policy gradient intuition</vt:lpstr>
      <vt:lpstr>Training a policy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 algorithm</vt:lpstr>
      <vt:lpstr>break</vt:lpstr>
      <vt:lpstr>recap – policy gradients</vt:lpstr>
      <vt:lpstr>five – AlphaGo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113</cp:revision>
  <dcterms:created xsi:type="dcterms:W3CDTF">2017-09-02T04:41:48Z</dcterms:created>
  <dcterms:modified xsi:type="dcterms:W3CDTF">2017-09-27T03:58:22Z</dcterms:modified>
</cp:coreProperties>
</file>